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85" r:id="rId2"/>
    <p:sldId id="286" r:id="rId3"/>
    <p:sldId id="268" r:id="rId4"/>
    <p:sldId id="270" r:id="rId5"/>
    <p:sldId id="272" r:id="rId6"/>
    <p:sldId id="287" r:id="rId7"/>
    <p:sldId id="273" r:id="rId8"/>
    <p:sldId id="274" r:id="rId9"/>
    <p:sldId id="267" r:id="rId10"/>
    <p:sldId id="283" r:id="rId11"/>
    <p:sldId id="275" r:id="rId12"/>
    <p:sldId id="276" r:id="rId13"/>
    <p:sldId id="277" r:id="rId14"/>
    <p:sldId id="278" r:id="rId15"/>
    <p:sldId id="279" r:id="rId16"/>
    <p:sldId id="280" r:id="rId17"/>
    <p:sldId id="281" r:id="rId18"/>
    <p:sldId id="282" r:id="rId19"/>
    <p:sldId id="28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6" d="100"/>
          <a:sy n="136" d="100"/>
        </p:scale>
        <p:origin x="-121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6CA7E8-4134-4743-912F-33BBDF6641B3}" type="datetimeFigureOut">
              <a:rPr lang="en-US" smtClean="0"/>
              <a:t>12/9/12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9A0A-A1D1-BA4D-B135-0FB3E125D1CA}"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CA7E8-4134-4743-912F-33BBDF6641B3}" type="datetimeFigureOut">
              <a:rPr lang="en-US" smtClean="0"/>
              <a:t>12/9/12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9A0A-A1D1-BA4D-B135-0FB3E125D1C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6CA7E8-4134-4743-912F-33BBDF6641B3}" type="datetimeFigureOut">
              <a:rPr lang="en-US" smtClean="0"/>
              <a:t>12/9/12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9A0A-A1D1-BA4D-B135-0FB3E125D1C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CA7E8-4134-4743-912F-33BBDF6641B3}" type="datetimeFigureOut">
              <a:rPr lang="en-US" smtClean="0"/>
              <a:t>12/9/12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9A0A-A1D1-BA4D-B135-0FB3E125D1C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6CA7E8-4134-4743-912F-33BBDF6641B3}" type="datetimeFigureOut">
              <a:rPr lang="en-US" smtClean="0"/>
              <a:t>12/9/12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9A0A-A1D1-BA4D-B135-0FB3E125D1CA}"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6CA7E8-4134-4743-912F-33BBDF6641B3}" type="datetimeFigureOut">
              <a:rPr lang="en-US" smtClean="0"/>
              <a:t>12/9/12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399A0A-A1D1-BA4D-B135-0FB3E125D1C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6CA7E8-4134-4743-912F-33BBDF6641B3}" type="datetimeFigureOut">
              <a:rPr lang="en-US" smtClean="0"/>
              <a:t>12/9/12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399A0A-A1D1-BA4D-B135-0FB3E125D1CA}"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6CA7E8-4134-4743-912F-33BBDF6641B3}" type="datetimeFigureOut">
              <a:rPr lang="en-US" smtClean="0"/>
              <a:t>12/9/12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399A0A-A1D1-BA4D-B135-0FB3E125D1C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CA7E8-4134-4743-912F-33BBDF6641B3}" type="datetimeFigureOut">
              <a:rPr lang="en-US" smtClean="0"/>
              <a:t>12/9/12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399A0A-A1D1-BA4D-B135-0FB3E125D1C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CA7E8-4134-4743-912F-33BBDF6641B3}" type="datetimeFigureOut">
              <a:rPr lang="en-US" smtClean="0"/>
              <a:t>12/9/12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399A0A-A1D1-BA4D-B135-0FB3E125D1CA}"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CA7E8-4134-4743-912F-33BBDF6641B3}" type="datetimeFigureOut">
              <a:rPr lang="en-US" smtClean="0"/>
              <a:t>12/9/12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399A0A-A1D1-BA4D-B135-0FB3E125D1C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F6CA7E8-4134-4743-912F-33BBDF6641B3}" type="datetimeFigureOut">
              <a:rPr lang="en-US" smtClean="0"/>
              <a:t>12/9/12</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0399A0A-A1D1-BA4D-B135-0FB3E125D1C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799" y="550976"/>
            <a:ext cx="8185071" cy="2633471"/>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The Mystery of Discipline: </a:t>
            </a:r>
            <a:br>
              <a:rPr lang="en-US" dirty="0" smtClean="0"/>
            </a:br>
            <a:r>
              <a:rPr lang="en-US" sz="2800" dirty="0" smtClean="0"/>
              <a:t>Some ideas for a Book</a:t>
            </a:r>
            <a:endParaRPr lang="en-US" sz="2800" dirty="0"/>
          </a:p>
        </p:txBody>
      </p:sp>
      <p:sp>
        <p:nvSpPr>
          <p:cNvPr id="6" name="Subtitle 5"/>
          <p:cNvSpPr>
            <a:spLocks noGrp="1"/>
          </p:cNvSpPr>
          <p:nvPr>
            <p:ph type="subTitle" idx="1"/>
          </p:nvPr>
        </p:nvSpPr>
        <p:spPr>
          <a:xfrm>
            <a:off x="685800" y="3614020"/>
            <a:ext cx="6400800" cy="1260705"/>
          </a:xfrm>
        </p:spPr>
        <p:txBody>
          <a:bodyPr>
            <a:normAutofit lnSpcReduction="10000"/>
          </a:bodyPr>
          <a:lstStyle/>
          <a:p>
            <a:endParaRPr lang="en-US" dirty="0" smtClean="0"/>
          </a:p>
          <a:p>
            <a:endParaRPr lang="en-US" dirty="0"/>
          </a:p>
          <a:p>
            <a:r>
              <a:rPr lang="en-US" dirty="0" smtClean="0"/>
              <a:t>Miguel Angel Centeno</a:t>
            </a:r>
          </a:p>
        </p:txBody>
      </p:sp>
    </p:spTree>
    <p:extLst>
      <p:ext uri="{BB962C8B-B14F-4D97-AF65-F5344CB8AC3E}">
        <p14:creationId xmlns:p14="http://schemas.microsoft.com/office/powerpoint/2010/main" val="417881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a:t>
            </a:r>
            <a:endParaRPr lang="en-US" dirty="0"/>
          </a:p>
        </p:txBody>
      </p:sp>
      <p:sp>
        <p:nvSpPr>
          <p:cNvPr id="3" name="Content Placeholder 2"/>
          <p:cNvSpPr>
            <a:spLocks noGrp="1"/>
          </p:cNvSpPr>
          <p:nvPr>
            <p:ph idx="1"/>
          </p:nvPr>
        </p:nvSpPr>
        <p:spPr/>
        <p:txBody>
          <a:bodyPr/>
          <a:lstStyle/>
          <a:p>
            <a:r>
              <a:rPr lang="en-US" dirty="0" smtClean="0"/>
              <a:t>Repetition</a:t>
            </a:r>
          </a:p>
          <a:p>
            <a:r>
              <a:rPr lang="en-US" dirty="0" smtClean="0"/>
              <a:t>Punishment</a:t>
            </a:r>
          </a:p>
          <a:p>
            <a:r>
              <a:rPr lang="en-US" dirty="0" smtClean="0"/>
              <a:t>Reward</a:t>
            </a:r>
          </a:p>
          <a:p>
            <a:r>
              <a:rPr lang="en-US" dirty="0" smtClean="0"/>
              <a:t>Devotion</a:t>
            </a:r>
          </a:p>
          <a:p>
            <a:r>
              <a:rPr lang="en-US" dirty="0" smtClean="0"/>
              <a:t>Prayer/Meditation</a:t>
            </a:r>
          </a:p>
          <a:p>
            <a:r>
              <a:rPr lang="en-US" dirty="0" smtClean="0"/>
              <a:t>Ritual</a:t>
            </a:r>
            <a:endParaRPr lang="en-US" dirty="0"/>
          </a:p>
        </p:txBody>
      </p:sp>
    </p:spTree>
    <p:extLst>
      <p:ext uri="{BB962C8B-B14F-4D97-AF65-F5344CB8AC3E}">
        <p14:creationId xmlns:p14="http://schemas.microsoft.com/office/powerpoint/2010/main" val="1449829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Normative Concerns</a:t>
            </a:r>
            <a:endParaRPr lang="en-US" dirty="0"/>
          </a:p>
        </p:txBody>
      </p:sp>
      <p:sp>
        <p:nvSpPr>
          <p:cNvPr id="3" name="Content Placeholder 2"/>
          <p:cNvSpPr>
            <a:spLocks noGrp="1"/>
          </p:cNvSpPr>
          <p:nvPr>
            <p:ph idx="1"/>
          </p:nvPr>
        </p:nvSpPr>
        <p:spPr/>
        <p:txBody>
          <a:bodyPr/>
          <a:lstStyle/>
          <a:p>
            <a:r>
              <a:rPr lang="en-US" dirty="0" smtClean="0"/>
              <a:t>“it is one thing to praise discipline, and another to submit to it”.</a:t>
            </a:r>
          </a:p>
          <a:p>
            <a:pPr lvl="1"/>
            <a:r>
              <a:rPr lang="en-US" i="1" dirty="0" smtClean="0"/>
              <a:t>Cervantes, Coloquio de los Perros</a:t>
            </a:r>
            <a:r>
              <a:rPr lang="en-US" dirty="0" smtClean="0"/>
              <a:t> </a:t>
            </a:r>
          </a:p>
          <a:p>
            <a:r>
              <a:rPr lang="en-US" dirty="0" smtClean="0"/>
              <a:t>A claim for normative neutrality in its analysis.</a:t>
            </a:r>
          </a:p>
          <a:p>
            <a:r>
              <a:rPr lang="en-US" dirty="0" smtClean="0"/>
              <a:t>May produce much good but also much evil.</a:t>
            </a:r>
          </a:p>
          <a:p>
            <a:r>
              <a:rPr lang="en-US" dirty="0" smtClean="0"/>
              <a:t>Our concern is with how it is produced, not how it is used.</a:t>
            </a:r>
            <a:endParaRPr lang="en-US" dirty="0"/>
          </a:p>
        </p:txBody>
      </p:sp>
    </p:spTree>
    <p:extLst>
      <p:ext uri="{BB962C8B-B14F-4D97-AF65-F5344CB8AC3E}">
        <p14:creationId xmlns:p14="http://schemas.microsoft.com/office/powerpoint/2010/main" val="807866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Tasks</a:t>
            </a:r>
            <a:endParaRPr lang="en-US" dirty="0"/>
          </a:p>
        </p:txBody>
      </p:sp>
      <p:sp>
        <p:nvSpPr>
          <p:cNvPr id="3" name="Content Placeholder 2"/>
          <p:cNvSpPr>
            <a:spLocks noGrp="1"/>
          </p:cNvSpPr>
          <p:nvPr>
            <p:ph idx="1"/>
          </p:nvPr>
        </p:nvSpPr>
        <p:spPr/>
        <p:txBody>
          <a:bodyPr/>
          <a:lstStyle/>
          <a:p>
            <a:r>
              <a:rPr lang="en-US" dirty="0" smtClean="0"/>
              <a:t>Distinguish between discipline and residual variable used to explain unexpected outcomes (e.g. victory because of greater discipline).</a:t>
            </a:r>
          </a:p>
          <a:p>
            <a:r>
              <a:rPr lang="en-US" dirty="0" smtClean="0"/>
              <a:t>Distinguish between social discipline and purely psychological and individual attributes.</a:t>
            </a:r>
          </a:p>
          <a:p>
            <a:r>
              <a:rPr lang="en-US" dirty="0" smtClean="0"/>
              <a:t>Define and analyze mechanisms though which discipline is made.</a:t>
            </a:r>
          </a:p>
          <a:p>
            <a:endParaRPr lang="en-US" dirty="0"/>
          </a:p>
        </p:txBody>
      </p:sp>
    </p:spTree>
    <p:extLst>
      <p:ext uri="{BB962C8B-B14F-4D97-AF65-F5344CB8AC3E}">
        <p14:creationId xmlns:p14="http://schemas.microsoft.com/office/powerpoint/2010/main" val="3587664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Aesthetic Discipline</a:t>
            </a:r>
            <a:endParaRPr lang="en-US" dirty="0"/>
          </a:p>
        </p:txBody>
      </p:sp>
      <p:sp>
        <p:nvSpPr>
          <p:cNvPr id="3" name="Content Placeholder 2"/>
          <p:cNvSpPr>
            <a:spLocks noGrp="1"/>
          </p:cNvSpPr>
          <p:nvPr>
            <p:ph idx="1"/>
          </p:nvPr>
        </p:nvSpPr>
        <p:spPr/>
        <p:txBody>
          <a:bodyPr/>
          <a:lstStyle/>
          <a:p>
            <a:r>
              <a:rPr lang="en-US" dirty="0" smtClean="0"/>
              <a:t>Skill development</a:t>
            </a:r>
          </a:p>
          <a:p>
            <a:r>
              <a:rPr lang="en-US" dirty="0" smtClean="0"/>
              <a:t>Punish/reward</a:t>
            </a:r>
          </a:p>
          <a:p>
            <a:r>
              <a:rPr lang="en-US" dirty="0" smtClean="0"/>
              <a:t>Precision</a:t>
            </a:r>
          </a:p>
          <a:p>
            <a:r>
              <a:rPr lang="en-US" dirty="0" smtClean="0"/>
              <a:t>Aesthetics of control</a:t>
            </a:r>
          </a:p>
          <a:p>
            <a:r>
              <a:rPr lang="en-US" dirty="0" smtClean="0"/>
              <a:t>“Again”</a:t>
            </a:r>
          </a:p>
          <a:p>
            <a:r>
              <a:rPr lang="en-US" dirty="0" smtClean="0"/>
              <a:t>Simmel, Adorno</a:t>
            </a:r>
          </a:p>
          <a:p>
            <a:endParaRPr lang="en-US" dirty="0"/>
          </a:p>
        </p:txBody>
      </p:sp>
      <p:pic>
        <p:nvPicPr>
          <p:cNvPr id="4" name="Picture 3"/>
          <p:cNvPicPr>
            <a:picLocks noChangeAspect="1"/>
          </p:cNvPicPr>
          <p:nvPr/>
        </p:nvPicPr>
        <p:blipFill>
          <a:blip r:embed="rId2"/>
          <a:stretch>
            <a:fillRect/>
          </a:stretch>
        </p:blipFill>
        <p:spPr>
          <a:xfrm>
            <a:off x="4868862" y="4581356"/>
            <a:ext cx="3048000" cy="2032000"/>
          </a:xfrm>
          <a:prstGeom prst="rect">
            <a:avLst/>
          </a:prstGeom>
        </p:spPr>
      </p:pic>
      <p:pic>
        <p:nvPicPr>
          <p:cNvPr id="6" name="Picture 5"/>
          <p:cNvPicPr>
            <a:picLocks noChangeAspect="1"/>
          </p:cNvPicPr>
          <p:nvPr/>
        </p:nvPicPr>
        <p:blipFill>
          <a:blip r:embed="rId3"/>
          <a:stretch>
            <a:fillRect/>
          </a:stretch>
        </p:blipFill>
        <p:spPr>
          <a:xfrm>
            <a:off x="1546322" y="4752806"/>
            <a:ext cx="2501900" cy="1689100"/>
          </a:xfrm>
          <a:prstGeom prst="rect">
            <a:avLst/>
          </a:prstGeom>
        </p:spPr>
      </p:pic>
      <p:pic>
        <p:nvPicPr>
          <p:cNvPr id="7" name="Picture 6"/>
          <p:cNvPicPr>
            <a:picLocks noChangeAspect="1"/>
          </p:cNvPicPr>
          <p:nvPr/>
        </p:nvPicPr>
        <p:blipFill>
          <a:blip r:embed="rId4"/>
          <a:stretch>
            <a:fillRect/>
          </a:stretch>
        </p:blipFill>
        <p:spPr>
          <a:xfrm>
            <a:off x="3954845" y="1786971"/>
            <a:ext cx="3784600" cy="2146300"/>
          </a:xfrm>
          <a:prstGeom prst="rect">
            <a:avLst/>
          </a:prstGeom>
        </p:spPr>
      </p:pic>
    </p:spTree>
    <p:extLst>
      <p:ext uri="{BB962C8B-B14F-4D97-AF65-F5344CB8AC3E}">
        <p14:creationId xmlns:p14="http://schemas.microsoft.com/office/powerpoint/2010/main" val="1232333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Spiritual Discipline</a:t>
            </a:r>
            <a:endParaRPr lang="en-US" dirty="0"/>
          </a:p>
        </p:txBody>
      </p:sp>
      <p:sp>
        <p:nvSpPr>
          <p:cNvPr id="3" name="Content Placeholder 2"/>
          <p:cNvSpPr>
            <a:spLocks noGrp="1"/>
          </p:cNvSpPr>
          <p:nvPr>
            <p:ph idx="1"/>
          </p:nvPr>
        </p:nvSpPr>
        <p:spPr/>
        <p:txBody>
          <a:bodyPr/>
          <a:lstStyle/>
          <a:p>
            <a:r>
              <a:rPr lang="en-US" dirty="0" smtClean="0"/>
              <a:t>Denial</a:t>
            </a:r>
          </a:p>
          <a:p>
            <a:r>
              <a:rPr lang="en-US" dirty="0" smtClean="0"/>
              <a:t>Submission</a:t>
            </a:r>
          </a:p>
          <a:p>
            <a:r>
              <a:rPr lang="en-US" dirty="0" smtClean="0"/>
              <a:t>Loss of id and ego</a:t>
            </a:r>
          </a:p>
          <a:p>
            <a:r>
              <a:rPr lang="en-US" dirty="0" smtClean="0"/>
              <a:t>Aesthetics of asceticism</a:t>
            </a:r>
          </a:p>
          <a:p>
            <a:r>
              <a:rPr lang="en-US" dirty="0" smtClean="0"/>
              <a:t>“Conquer self”</a:t>
            </a:r>
          </a:p>
          <a:p>
            <a:r>
              <a:rPr lang="en-US" dirty="0" smtClean="0"/>
              <a:t>Weber</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6364785" y="3348612"/>
            <a:ext cx="2527300" cy="3225800"/>
          </a:xfrm>
          <a:prstGeom prst="rect">
            <a:avLst/>
          </a:prstGeom>
        </p:spPr>
      </p:pic>
      <p:pic>
        <p:nvPicPr>
          <p:cNvPr id="9" name="Picture 8"/>
          <p:cNvPicPr>
            <a:picLocks noChangeAspect="1"/>
          </p:cNvPicPr>
          <p:nvPr/>
        </p:nvPicPr>
        <p:blipFill>
          <a:blip r:embed="rId3"/>
          <a:stretch>
            <a:fillRect/>
          </a:stretch>
        </p:blipFill>
        <p:spPr>
          <a:xfrm>
            <a:off x="2461602" y="4437083"/>
            <a:ext cx="3505200" cy="2324100"/>
          </a:xfrm>
          <a:prstGeom prst="rect">
            <a:avLst/>
          </a:prstGeom>
        </p:spPr>
      </p:pic>
      <p:pic>
        <p:nvPicPr>
          <p:cNvPr id="5" name="Picture 4"/>
          <p:cNvPicPr>
            <a:picLocks noChangeAspect="1"/>
          </p:cNvPicPr>
          <p:nvPr/>
        </p:nvPicPr>
        <p:blipFill>
          <a:blip r:embed="rId4"/>
          <a:stretch>
            <a:fillRect/>
          </a:stretch>
        </p:blipFill>
        <p:spPr>
          <a:xfrm>
            <a:off x="4482288" y="1600200"/>
            <a:ext cx="2794000" cy="3797300"/>
          </a:xfrm>
          <a:prstGeom prst="rect">
            <a:avLst/>
          </a:prstGeom>
        </p:spPr>
      </p:pic>
    </p:spTree>
    <p:extLst>
      <p:ext uri="{BB962C8B-B14F-4D97-AF65-F5344CB8AC3E}">
        <p14:creationId xmlns:p14="http://schemas.microsoft.com/office/powerpoint/2010/main" val="2800086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Martial Discipline</a:t>
            </a:r>
            <a:endParaRPr lang="en-US" dirty="0"/>
          </a:p>
        </p:txBody>
      </p:sp>
      <p:sp>
        <p:nvSpPr>
          <p:cNvPr id="3" name="Content Placeholder 2"/>
          <p:cNvSpPr>
            <a:spLocks noGrp="1"/>
          </p:cNvSpPr>
          <p:nvPr>
            <p:ph idx="1"/>
          </p:nvPr>
        </p:nvSpPr>
        <p:spPr/>
        <p:txBody>
          <a:bodyPr/>
          <a:lstStyle/>
          <a:p>
            <a:r>
              <a:rPr lang="en-US" dirty="0" smtClean="0"/>
              <a:t>Authority</a:t>
            </a:r>
          </a:p>
          <a:p>
            <a:r>
              <a:rPr lang="en-US" dirty="0" smtClean="0"/>
              <a:t>Sacrifice</a:t>
            </a:r>
          </a:p>
          <a:p>
            <a:r>
              <a:rPr lang="en-US" dirty="0" smtClean="0"/>
              <a:t>Aesthetics of Formation</a:t>
            </a:r>
          </a:p>
          <a:p>
            <a:r>
              <a:rPr lang="en-US" dirty="0" smtClean="0"/>
              <a:t>Camaraderie</a:t>
            </a:r>
          </a:p>
          <a:p>
            <a:r>
              <a:rPr lang="en-US" dirty="0" smtClean="0"/>
              <a:t>“Vicarious courage”</a:t>
            </a:r>
          </a:p>
          <a:p>
            <a:r>
              <a:rPr lang="en-US" dirty="0" smtClean="0"/>
              <a:t>Weber, Hintze</a:t>
            </a:r>
          </a:p>
          <a:p>
            <a:endParaRPr lang="en-US" dirty="0" smtClean="0"/>
          </a:p>
          <a:p>
            <a:endParaRPr lang="en-US" dirty="0"/>
          </a:p>
          <a:p>
            <a:endParaRPr lang="en-US" dirty="0"/>
          </a:p>
        </p:txBody>
      </p:sp>
      <p:pic>
        <p:nvPicPr>
          <p:cNvPr id="6" name="Picture 5"/>
          <p:cNvPicPr>
            <a:picLocks noChangeAspect="1"/>
          </p:cNvPicPr>
          <p:nvPr/>
        </p:nvPicPr>
        <p:blipFill>
          <a:blip r:embed="rId2"/>
          <a:stretch>
            <a:fillRect/>
          </a:stretch>
        </p:blipFill>
        <p:spPr>
          <a:xfrm>
            <a:off x="1179514" y="4712112"/>
            <a:ext cx="3292922" cy="2145888"/>
          </a:xfrm>
          <a:prstGeom prst="rect">
            <a:avLst/>
          </a:prstGeom>
        </p:spPr>
      </p:pic>
      <p:pic>
        <p:nvPicPr>
          <p:cNvPr id="7" name="Picture 6"/>
          <p:cNvPicPr>
            <a:picLocks noChangeAspect="1"/>
          </p:cNvPicPr>
          <p:nvPr/>
        </p:nvPicPr>
        <p:blipFill>
          <a:blip r:embed="rId3"/>
          <a:stretch>
            <a:fillRect/>
          </a:stretch>
        </p:blipFill>
        <p:spPr>
          <a:xfrm>
            <a:off x="4924189" y="3990869"/>
            <a:ext cx="3492500" cy="2324100"/>
          </a:xfrm>
          <a:prstGeom prst="rect">
            <a:avLst/>
          </a:prstGeom>
        </p:spPr>
      </p:pic>
      <p:pic>
        <p:nvPicPr>
          <p:cNvPr id="8" name="Picture 7"/>
          <p:cNvPicPr>
            <a:picLocks noChangeAspect="1"/>
          </p:cNvPicPr>
          <p:nvPr/>
        </p:nvPicPr>
        <p:blipFill>
          <a:blip r:embed="rId4"/>
          <a:stretch>
            <a:fillRect/>
          </a:stretch>
        </p:blipFill>
        <p:spPr>
          <a:xfrm>
            <a:off x="4472436" y="1417638"/>
            <a:ext cx="3505200" cy="2324100"/>
          </a:xfrm>
          <a:prstGeom prst="rect">
            <a:avLst/>
          </a:prstGeom>
        </p:spPr>
      </p:pic>
    </p:spTree>
    <p:extLst>
      <p:ext uri="{BB962C8B-B14F-4D97-AF65-F5344CB8AC3E}">
        <p14:creationId xmlns:p14="http://schemas.microsoft.com/office/powerpoint/2010/main" val="4076458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Organizational Discipline</a:t>
            </a:r>
            <a:endParaRPr lang="en-US" dirty="0"/>
          </a:p>
        </p:txBody>
      </p:sp>
      <p:sp>
        <p:nvSpPr>
          <p:cNvPr id="3" name="Content Placeholder 2"/>
          <p:cNvSpPr>
            <a:spLocks noGrp="1"/>
          </p:cNvSpPr>
          <p:nvPr>
            <p:ph idx="1"/>
          </p:nvPr>
        </p:nvSpPr>
        <p:spPr/>
        <p:txBody>
          <a:bodyPr/>
          <a:lstStyle/>
          <a:p>
            <a:r>
              <a:rPr lang="en-US" dirty="0" smtClean="0"/>
              <a:t>Hierarchy</a:t>
            </a:r>
          </a:p>
          <a:p>
            <a:r>
              <a:rPr lang="en-US" dirty="0" smtClean="0"/>
              <a:t>Aesthetics of Obedience</a:t>
            </a:r>
          </a:p>
          <a:p>
            <a:r>
              <a:rPr lang="en-US" dirty="0" smtClean="0"/>
              <a:t>Loyalty</a:t>
            </a:r>
          </a:p>
          <a:p>
            <a:r>
              <a:rPr lang="en-US" dirty="0" smtClean="0"/>
              <a:t>Order</a:t>
            </a:r>
          </a:p>
          <a:p>
            <a:r>
              <a:rPr lang="en-US" dirty="0" smtClean="0"/>
              <a:t> “Resistance is futile”</a:t>
            </a:r>
          </a:p>
          <a:p>
            <a:r>
              <a:rPr lang="en-US" dirty="0" smtClean="0"/>
              <a:t>Lenin, Michels, Loyola, Weber</a:t>
            </a:r>
          </a:p>
          <a:p>
            <a:endParaRPr lang="en-US" dirty="0"/>
          </a:p>
        </p:txBody>
      </p:sp>
      <p:pic>
        <p:nvPicPr>
          <p:cNvPr id="4" name="Picture 3"/>
          <p:cNvPicPr>
            <a:picLocks noChangeAspect="1"/>
          </p:cNvPicPr>
          <p:nvPr/>
        </p:nvPicPr>
        <p:blipFill>
          <a:blip r:embed="rId2"/>
          <a:stretch>
            <a:fillRect/>
          </a:stretch>
        </p:blipFill>
        <p:spPr>
          <a:xfrm>
            <a:off x="5164041" y="4058380"/>
            <a:ext cx="3606800" cy="2247900"/>
          </a:xfrm>
          <a:prstGeom prst="rect">
            <a:avLst/>
          </a:prstGeom>
        </p:spPr>
      </p:pic>
      <p:pic>
        <p:nvPicPr>
          <p:cNvPr id="5" name="Picture 4"/>
          <p:cNvPicPr>
            <a:picLocks noChangeAspect="1"/>
          </p:cNvPicPr>
          <p:nvPr/>
        </p:nvPicPr>
        <p:blipFill>
          <a:blip r:embed="rId3"/>
          <a:stretch>
            <a:fillRect/>
          </a:stretch>
        </p:blipFill>
        <p:spPr>
          <a:xfrm>
            <a:off x="4509559" y="1352145"/>
            <a:ext cx="3568700" cy="2286000"/>
          </a:xfrm>
          <a:prstGeom prst="rect">
            <a:avLst/>
          </a:prstGeom>
        </p:spPr>
      </p:pic>
      <p:pic>
        <p:nvPicPr>
          <p:cNvPr id="6" name="Picture 5"/>
          <p:cNvPicPr>
            <a:picLocks noChangeAspect="1"/>
          </p:cNvPicPr>
          <p:nvPr/>
        </p:nvPicPr>
        <p:blipFill>
          <a:blip r:embed="rId4"/>
          <a:stretch>
            <a:fillRect/>
          </a:stretch>
        </p:blipFill>
        <p:spPr>
          <a:xfrm>
            <a:off x="1175028" y="4533900"/>
            <a:ext cx="3492500" cy="2324100"/>
          </a:xfrm>
          <a:prstGeom prst="rect">
            <a:avLst/>
          </a:prstGeom>
        </p:spPr>
      </p:pic>
    </p:spTree>
    <p:extLst>
      <p:ext uri="{BB962C8B-B14F-4D97-AF65-F5344CB8AC3E}">
        <p14:creationId xmlns:p14="http://schemas.microsoft.com/office/powerpoint/2010/main" val="3220215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 Industrial Discipline</a:t>
            </a:r>
            <a:endParaRPr lang="en-US" dirty="0"/>
          </a:p>
        </p:txBody>
      </p:sp>
      <p:sp>
        <p:nvSpPr>
          <p:cNvPr id="3" name="Content Placeholder 2"/>
          <p:cNvSpPr>
            <a:spLocks noGrp="1"/>
          </p:cNvSpPr>
          <p:nvPr>
            <p:ph idx="1"/>
          </p:nvPr>
        </p:nvSpPr>
        <p:spPr/>
        <p:txBody>
          <a:bodyPr/>
          <a:lstStyle/>
          <a:p>
            <a:r>
              <a:rPr lang="en-US" dirty="0" smtClean="0"/>
              <a:t>Linearity</a:t>
            </a:r>
          </a:p>
          <a:p>
            <a:r>
              <a:rPr lang="en-US" dirty="0" smtClean="0"/>
              <a:t>Interdependence</a:t>
            </a:r>
          </a:p>
          <a:p>
            <a:r>
              <a:rPr lang="en-US" dirty="0" smtClean="0"/>
              <a:t>Fordist Aesthetics</a:t>
            </a:r>
          </a:p>
          <a:p>
            <a:r>
              <a:rPr lang="en-US" dirty="0" smtClean="0"/>
              <a:t>Commodification</a:t>
            </a:r>
          </a:p>
          <a:p>
            <a:r>
              <a:rPr lang="en-US" dirty="0" smtClean="0"/>
              <a:t>Fungiability</a:t>
            </a:r>
          </a:p>
          <a:p>
            <a:r>
              <a:rPr lang="en-US" dirty="0" smtClean="0"/>
              <a:t>“Standard uniformity”</a:t>
            </a:r>
          </a:p>
          <a:p>
            <a:r>
              <a:rPr lang="en-US" dirty="0" smtClean="0"/>
              <a:t>Marx</a:t>
            </a:r>
          </a:p>
          <a:p>
            <a:endParaRPr lang="en-US" dirty="0"/>
          </a:p>
        </p:txBody>
      </p:sp>
      <p:pic>
        <p:nvPicPr>
          <p:cNvPr id="4" name="Picture 3"/>
          <p:cNvPicPr>
            <a:picLocks noChangeAspect="1"/>
          </p:cNvPicPr>
          <p:nvPr/>
        </p:nvPicPr>
        <p:blipFill>
          <a:blip r:embed="rId2"/>
          <a:stretch>
            <a:fillRect/>
          </a:stretch>
        </p:blipFill>
        <p:spPr>
          <a:xfrm>
            <a:off x="5336867" y="3611563"/>
            <a:ext cx="3238500" cy="2514600"/>
          </a:xfrm>
          <a:prstGeom prst="rect">
            <a:avLst/>
          </a:prstGeom>
        </p:spPr>
      </p:pic>
      <p:pic>
        <p:nvPicPr>
          <p:cNvPr id="5" name="Picture 4"/>
          <p:cNvPicPr>
            <a:picLocks noChangeAspect="1"/>
          </p:cNvPicPr>
          <p:nvPr/>
        </p:nvPicPr>
        <p:blipFill>
          <a:blip r:embed="rId3"/>
          <a:stretch>
            <a:fillRect/>
          </a:stretch>
        </p:blipFill>
        <p:spPr>
          <a:xfrm>
            <a:off x="4095144" y="1524000"/>
            <a:ext cx="3975364" cy="2569079"/>
          </a:xfrm>
          <a:prstGeom prst="rect">
            <a:avLst/>
          </a:prstGeom>
        </p:spPr>
      </p:pic>
      <p:pic>
        <p:nvPicPr>
          <p:cNvPr id="6" name="Picture 5"/>
          <p:cNvPicPr>
            <a:picLocks noChangeAspect="1"/>
          </p:cNvPicPr>
          <p:nvPr/>
        </p:nvPicPr>
        <p:blipFill>
          <a:blip r:embed="rId4"/>
          <a:stretch>
            <a:fillRect/>
          </a:stretch>
        </p:blipFill>
        <p:spPr>
          <a:xfrm>
            <a:off x="457200" y="4699000"/>
            <a:ext cx="6223000" cy="2159000"/>
          </a:xfrm>
          <a:prstGeom prst="rect">
            <a:avLst/>
          </a:prstGeom>
        </p:spPr>
      </p:pic>
    </p:spTree>
    <p:extLst>
      <p:ext uri="{BB962C8B-B14F-4D97-AF65-F5344CB8AC3E}">
        <p14:creationId xmlns:p14="http://schemas.microsoft.com/office/powerpoint/2010/main" val="925797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6: Iterative Discipline</a:t>
            </a:r>
            <a:endParaRPr lang="en-US" dirty="0"/>
          </a:p>
        </p:txBody>
      </p:sp>
      <p:sp>
        <p:nvSpPr>
          <p:cNvPr id="3" name="Content Placeholder 2"/>
          <p:cNvSpPr>
            <a:spLocks noGrp="1"/>
          </p:cNvSpPr>
          <p:nvPr>
            <p:ph idx="1"/>
          </p:nvPr>
        </p:nvSpPr>
        <p:spPr/>
        <p:txBody>
          <a:bodyPr/>
          <a:lstStyle/>
          <a:p>
            <a:r>
              <a:rPr lang="en-US" dirty="0" smtClean="0"/>
              <a:t>Reputation</a:t>
            </a:r>
          </a:p>
          <a:p>
            <a:r>
              <a:rPr lang="en-US" dirty="0" smtClean="0"/>
              <a:t>Expectations</a:t>
            </a:r>
          </a:p>
          <a:p>
            <a:r>
              <a:rPr lang="en-US" dirty="0" smtClean="0"/>
              <a:t>Aesthetics of Reciprocity</a:t>
            </a:r>
          </a:p>
          <a:p>
            <a:r>
              <a:rPr lang="en-US" dirty="0" smtClean="0"/>
              <a:t>Empirical</a:t>
            </a:r>
          </a:p>
          <a:p>
            <a:r>
              <a:rPr lang="en-US" dirty="0" smtClean="0"/>
              <a:t>Utilitarian</a:t>
            </a:r>
          </a:p>
          <a:p>
            <a:r>
              <a:rPr lang="en-US" dirty="0" smtClean="0"/>
              <a:t>“Reap what you sow”</a:t>
            </a:r>
          </a:p>
          <a:p>
            <a:r>
              <a:rPr lang="en-US" dirty="0" smtClean="0"/>
              <a:t>Durkheim, Liberalism</a:t>
            </a:r>
          </a:p>
          <a:p>
            <a:endParaRPr lang="en-US" dirty="0"/>
          </a:p>
        </p:txBody>
      </p:sp>
      <p:pic>
        <p:nvPicPr>
          <p:cNvPr id="4" name="Picture 3"/>
          <p:cNvPicPr>
            <a:picLocks noChangeAspect="1"/>
          </p:cNvPicPr>
          <p:nvPr/>
        </p:nvPicPr>
        <p:blipFill>
          <a:blip r:embed="rId2"/>
          <a:stretch>
            <a:fillRect/>
          </a:stretch>
        </p:blipFill>
        <p:spPr>
          <a:xfrm>
            <a:off x="943114" y="4781964"/>
            <a:ext cx="2568044" cy="2076036"/>
          </a:xfrm>
          <a:prstGeom prst="rect">
            <a:avLst/>
          </a:prstGeom>
        </p:spPr>
      </p:pic>
      <p:pic>
        <p:nvPicPr>
          <p:cNvPr id="5" name="Picture 4"/>
          <p:cNvPicPr>
            <a:picLocks noChangeAspect="1"/>
          </p:cNvPicPr>
          <p:nvPr/>
        </p:nvPicPr>
        <p:blipFill>
          <a:blip r:embed="rId3"/>
          <a:stretch>
            <a:fillRect/>
          </a:stretch>
        </p:blipFill>
        <p:spPr>
          <a:xfrm>
            <a:off x="3746456" y="3526206"/>
            <a:ext cx="4940344" cy="2414394"/>
          </a:xfrm>
          <a:prstGeom prst="rect">
            <a:avLst/>
          </a:prstGeom>
        </p:spPr>
      </p:pic>
      <p:pic>
        <p:nvPicPr>
          <p:cNvPr id="6" name="Picture 5"/>
          <p:cNvPicPr>
            <a:picLocks noChangeAspect="1"/>
          </p:cNvPicPr>
          <p:nvPr/>
        </p:nvPicPr>
        <p:blipFill>
          <a:blip r:embed="rId4"/>
          <a:stretch>
            <a:fillRect/>
          </a:stretch>
        </p:blipFill>
        <p:spPr>
          <a:xfrm>
            <a:off x="5874726" y="1240206"/>
            <a:ext cx="2984500" cy="2286000"/>
          </a:xfrm>
          <a:prstGeom prst="rect">
            <a:avLst/>
          </a:prstGeom>
        </p:spPr>
      </p:pic>
    </p:spTree>
    <p:extLst>
      <p:ext uri="{BB962C8B-B14F-4D97-AF65-F5344CB8AC3E}">
        <p14:creationId xmlns:p14="http://schemas.microsoft.com/office/powerpoint/2010/main" val="2044989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Is there a general concept behind discipline?</a:t>
            </a:r>
          </a:p>
          <a:p>
            <a:pPr lvl="1"/>
            <a:r>
              <a:rPr lang="en-US" dirty="0" smtClean="0"/>
              <a:t>Coherence as dependent variable?</a:t>
            </a:r>
          </a:p>
          <a:p>
            <a:pPr lvl="1"/>
            <a:r>
              <a:rPr lang="en-US" dirty="0" smtClean="0"/>
              <a:t>Coherence as independent variable?</a:t>
            </a:r>
          </a:p>
          <a:p>
            <a:pPr lvl="1"/>
            <a:endParaRPr lang="en-US" dirty="0"/>
          </a:p>
          <a:p>
            <a:r>
              <a:rPr lang="en-US" dirty="0" smtClean="0"/>
              <a:t>Where is it useful?</a:t>
            </a:r>
          </a:p>
          <a:p>
            <a:r>
              <a:rPr lang="en-US" dirty="0" smtClean="0"/>
              <a:t>Condition of modernity?</a:t>
            </a:r>
          </a:p>
          <a:p>
            <a:r>
              <a:rPr lang="en-US" dirty="0" smtClean="0"/>
              <a:t>Can we speak of it w/</a:t>
            </a:r>
            <a:r>
              <a:rPr lang="en-US" smtClean="0"/>
              <a:t>o subjects?</a:t>
            </a:r>
            <a:endParaRPr lang="en-US" dirty="0" smtClean="0"/>
          </a:p>
        </p:txBody>
      </p:sp>
    </p:spTree>
    <p:extLst>
      <p:ext uri="{BB962C8B-B14F-4D97-AF65-F5344CB8AC3E}">
        <p14:creationId xmlns:p14="http://schemas.microsoft.com/office/powerpoint/2010/main" val="4059301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way to discipline….</a:t>
            </a:r>
            <a:endParaRPr lang="en-US" dirty="0"/>
          </a:p>
        </p:txBody>
      </p:sp>
      <p:sp>
        <p:nvSpPr>
          <p:cNvPr id="3" name="Content Placeholder 2"/>
          <p:cNvSpPr>
            <a:spLocks noGrp="1"/>
          </p:cNvSpPr>
          <p:nvPr>
            <p:ph idx="1"/>
          </p:nvPr>
        </p:nvSpPr>
        <p:spPr/>
        <p:txBody>
          <a:bodyPr>
            <a:normAutofit/>
          </a:bodyPr>
          <a:lstStyle/>
          <a:p>
            <a:r>
              <a:rPr lang="en-US" i="1" dirty="0" smtClean="0"/>
              <a:t>“They look like soldiers”</a:t>
            </a:r>
          </a:p>
          <a:p>
            <a:r>
              <a:rPr lang="en-US" i="1" dirty="0" smtClean="0"/>
              <a:t>“Disicipline always wins”</a:t>
            </a:r>
          </a:p>
          <a:p>
            <a:r>
              <a:rPr lang="en-US" i="1" dirty="0" smtClean="0"/>
              <a:t>“We’re here because we’re here”</a:t>
            </a:r>
          </a:p>
          <a:p>
            <a:r>
              <a:rPr lang="en-US" i="1" dirty="0" smtClean="0"/>
              <a:t>“Just try acting”</a:t>
            </a:r>
          </a:p>
          <a:p>
            <a:r>
              <a:rPr lang="en-US" i="1" dirty="0" smtClean="0"/>
              <a:t>“This is not about you”</a:t>
            </a:r>
          </a:p>
          <a:p>
            <a:r>
              <a:rPr lang="en-US" i="1" dirty="0" smtClean="0"/>
              <a:t>“Practice makes perfect”</a:t>
            </a:r>
          </a:p>
          <a:p>
            <a:pPr lvl="1"/>
            <a:r>
              <a:rPr lang="en-US" i="1" dirty="0" smtClean="0"/>
              <a:t>“</a:t>
            </a:r>
            <a:r>
              <a:rPr lang="ar-sa" dirty="0" smtClean="0"/>
              <a:t>لا إله إلا الله محمد رسول الله</a:t>
            </a:r>
            <a:endParaRPr lang="en-US" dirty="0" smtClean="0"/>
          </a:p>
          <a:p>
            <a:pPr lvl="1"/>
            <a:r>
              <a:rPr lang="en-US" sz="1800" i="1" dirty="0"/>
              <a:t>But of all those who talk this way, none had observed it, none had endured it. Most of you here know what it means when 100 corpses lie next to each other, when 500 lie there or when 1,000 are lined up. To have endured this and at the same time to have remained a decent person - with exceptions due to human weaknesses - had made us tough. This is a page of glory never mentioned and never to be mentioned. [...]</a:t>
            </a:r>
            <a:r>
              <a:rPr lang="en-US" dirty="0" smtClean="0"/>
              <a:t>    </a:t>
            </a:r>
          </a:p>
          <a:p>
            <a:pPr marL="0" indent="0">
              <a:buNone/>
            </a:pPr>
            <a:endParaRPr lang="en-US" i="1" dirty="0"/>
          </a:p>
        </p:txBody>
      </p:sp>
    </p:spTree>
    <p:extLst>
      <p:ext uri="{BB962C8B-B14F-4D97-AF65-F5344CB8AC3E}">
        <p14:creationId xmlns:p14="http://schemas.microsoft.com/office/powerpoint/2010/main" val="613187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Obedience, Duty, and Discipline</a:t>
            </a:r>
            <a:endParaRPr lang="en-US" dirty="0"/>
          </a:p>
        </p:txBody>
      </p:sp>
      <p:sp>
        <p:nvSpPr>
          <p:cNvPr id="3" name="Content Placeholder 2"/>
          <p:cNvSpPr>
            <a:spLocks noGrp="1"/>
          </p:cNvSpPr>
          <p:nvPr>
            <p:ph idx="1"/>
          </p:nvPr>
        </p:nvSpPr>
        <p:spPr/>
        <p:txBody>
          <a:bodyPr/>
          <a:lstStyle/>
          <a:p>
            <a:r>
              <a:rPr lang="en-US" dirty="0" smtClean="0"/>
              <a:t>Need to distinguish:</a:t>
            </a:r>
          </a:p>
          <a:p>
            <a:pPr lvl="1"/>
            <a:r>
              <a:rPr lang="en-US" b="1" dirty="0" smtClean="0"/>
              <a:t>Obedience</a:t>
            </a:r>
            <a:r>
              <a:rPr lang="en-US" dirty="0" smtClean="0"/>
              <a:t> is about compliance with orders, constraints.</a:t>
            </a:r>
          </a:p>
          <a:p>
            <a:pPr lvl="1"/>
            <a:r>
              <a:rPr lang="en-US" dirty="0" smtClean="0"/>
              <a:t>Element of choice </a:t>
            </a:r>
            <a:r>
              <a:rPr lang="en-US" i="1" dirty="0" smtClean="0"/>
              <a:t>a la </a:t>
            </a:r>
            <a:r>
              <a:rPr lang="en-US" dirty="0" smtClean="0"/>
              <a:t>Simmel---choose to submit rather than face alternatives</a:t>
            </a:r>
          </a:p>
          <a:p>
            <a:pPr lvl="1"/>
            <a:r>
              <a:rPr lang="en-US" dirty="0" smtClean="0"/>
              <a:t>Some element of cost-benefit analysis.</a:t>
            </a:r>
          </a:p>
          <a:p>
            <a:pPr lvl="1"/>
            <a:r>
              <a:rPr lang="en-US" dirty="0" smtClean="0"/>
              <a:t>Key syntax: “</a:t>
            </a:r>
            <a:r>
              <a:rPr lang="en-US" i="1" dirty="0" smtClean="0"/>
              <a:t>obedience of” </a:t>
            </a:r>
          </a:p>
          <a:p>
            <a:pPr lvl="1"/>
            <a:r>
              <a:rPr lang="en-US" dirty="0" smtClean="0"/>
              <a:t>Accusative </a:t>
            </a:r>
            <a:r>
              <a:rPr lang="en-US" dirty="0" smtClean="0"/>
              <a:t>case---direct object of action</a:t>
            </a:r>
            <a:endParaRPr lang="en-US" i="1" dirty="0"/>
          </a:p>
        </p:txBody>
      </p:sp>
    </p:spTree>
    <p:extLst>
      <p:ext uri="{BB962C8B-B14F-4D97-AF65-F5344CB8AC3E}">
        <p14:creationId xmlns:p14="http://schemas.microsoft.com/office/powerpoint/2010/main" val="885656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Obedience, Duty, and Discipline</a:t>
            </a:r>
            <a:endParaRPr lang="en-US" dirty="0"/>
          </a:p>
        </p:txBody>
      </p:sp>
      <p:sp>
        <p:nvSpPr>
          <p:cNvPr id="3" name="Content Placeholder 2"/>
          <p:cNvSpPr>
            <a:spLocks noGrp="1"/>
          </p:cNvSpPr>
          <p:nvPr>
            <p:ph idx="1"/>
          </p:nvPr>
        </p:nvSpPr>
        <p:spPr/>
        <p:txBody>
          <a:bodyPr>
            <a:normAutofit/>
          </a:bodyPr>
          <a:lstStyle/>
          <a:p>
            <a:r>
              <a:rPr lang="en-US" dirty="0" smtClean="0"/>
              <a:t>Need to distinguish:</a:t>
            </a:r>
          </a:p>
          <a:p>
            <a:pPr lvl="1"/>
            <a:r>
              <a:rPr lang="en-US" b="1" dirty="0" smtClean="0"/>
              <a:t>Duty </a:t>
            </a:r>
            <a:r>
              <a:rPr lang="en-US" dirty="0" smtClean="0"/>
              <a:t>is obedience motivated by devotion to a cause.</a:t>
            </a:r>
          </a:p>
          <a:p>
            <a:pPr lvl="1"/>
            <a:r>
              <a:rPr lang="en-US" dirty="0" smtClean="0"/>
              <a:t>As self-imposed obligation to live in accordance with a set of principles.</a:t>
            </a:r>
          </a:p>
          <a:p>
            <a:pPr lvl="1"/>
            <a:r>
              <a:rPr lang="en-US" dirty="0" smtClean="0"/>
              <a:t>Legitimacy of principles is critical</a:t>
            </a:r>
          </a:p>
          <a:p>
            <a:pPr lvl="1"/>
            <a:r>
              <a:rPr lang="en-US" dirty="0" smtClean="0"/>
              <a:t>Key syntax: “</a:t>
            </a:r>
            <a:r>
              <a:rPr lang="en-US" i="1" dirty="0" smtClean="0"/>
              <a:t>duty to</a:t>
            </a:r>
            <a:r>
              <a:rPr lang="en-US" dirty="0" smtClean="0"/>
              <a:t>”</a:t>
            </a:r>
          </a:p>
          <a:p>
            <a:pPr lvl="1"/>
            <a:r>
              <a:rPr lang="en-US" dirty="0" smtClean="0"/>
              <a:t>Dative </a:t>
            </a:r>
            <a:r>
              <a:rPr lang="en-US" dirty="0" smtClean="0"/>
              <a:t>case—indirect object of action</a:t>
            </a:r>
            <a:endParaRPr lang="en-US" dirty="0"/>
          </a:p>
        </p:txBody>
      </p:sp>
    </p:spTree>
    <p:extLst>
      <p:ext uri="{BB962C8B-B14F-4D97-AF65-F5344CB8AC3E}">
        <p14:creationId xmlns:p14="http://schemas.microsoft.com/office/powerpoint/2010/main" val="93290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Obedience, Duty, and Discipline</a:t>
            </a:r>
            <a:endParaRPr lang="en-US" dirty="0"/>
          </a:p>
        </p:txBody>
      </p:sp>
      <p:sp>
        <p:nvSpPr>
          <p:cNvPr id="3" name="Content Placeholder 2"/>
          <p:cNvSpPr>
            <a:spLocks noGrp="1"/>
          </p:cNvSpPr>
          <p:nvPr>
            <p:ph idx="1"/>
          </p:nvPr>
        </p:nvSpPr>
        <p:spPr/>
        <p:txBody>
          <a:bodyPr>
            <a:normAutofit/>
          </a:bodyPr>
          <a:lstStyle/>
          <a:p>
            <a:r>
              <a:rPr lang="en-US" dirty="0" smtClean="0"/>
              <a:t>Need to distinguish:</a:t>
            </a:r>
          </a:p>
          <a:p>
            <a:pPr lvl="1"/>
            <a:r>
              <a:rPr lang="en-US" b="1" dirty="0" smtClean="0"/>
              <a:t>Discipline </a:t>
            </a:r>
            <a:r>
              <a:rPr lang="en-US" dirty="0" smtClean="0"/>
              <a:t>is about control of behavior.</a:t>
            </a:r>
          </a:p>
          <a:p>
            <a:pPr lvl="1"/>
            <a:r>
              <a:rPr lang="en-US" dirty="0" smtClean="0"/>
              <a:t>It may be motivated by a goal, but driven by itself.</a:t>
            </a:r>
          </a:p>
          <a:p>
            <a:pPr lvl="1"/>
            <a:r>
              <a:rPr lang="en-US" dirty="0" smtClean="0"/>
              <a:t>It is an assertion </a:t>
            </a:r>
            <a:r>
              <a:rPr lang="en-US" dirty="0"/>
              <a:t>of willpower</a:t>
            </a:r>
            <a:endParaRPr lang="en-US" dirty="0" smtClean="0"/>
          </a:p>
          <a:p>
            <a:pPr lvl="1"/>
            <a:r>
              <a:rPr lang="en-US" dirty="0" smtClean="0"/>
              <a:t>The point of discipline is discipline.</a:t>
            </a:r>
          </a:p>
          <a:p>
            <a:pPr lvl="1"/>
            <a:r>
              <a:rPr lang="en-US" dirty="0" smtClean="0"/>
              <a:t>Key syntax: “</a:t>
            </a:r>
            <a:r>
              <a:rPr lang="en-US" i="1" dirty="0" smtClean="0"/>
              <a:t>discipline over</a:t>
            </a:r>
            <a:r>
              <a:rPr lang="en-US" dirty="0" smtClean="0"/>
              <a:t>”</a:t>
            </a:r>
          </a:p>
          <a:p>
            <a:pPr lvl="1"/>
            <a:r>
              <a:rPr lang="en-US" dirty="0" smtClean="0"/>
              <a:t>Instrumental </a:t>
            </a:r>
            <a:r>
              <a:rPr lang="en-US" dirty="0" smtClean="0"/>
              <a:t>case---means by which a subject accomplishes an action</a:t>
            </a:r>
            <a:endParaRPr lang="en-US" dirty="0"/>
          </a:p>
        </p:txBody>
      </p:sp>
    </p:spTree>
    <p:extLst>
      <p:ext uri="{BB962C8B-B14F-4D97-AF65-F5344CB8AC3E}">
        <p14:creationId xmlns:p14="http://schemas.microsoft.com/office/powerpoint/2010/main" val="3423019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Discipline as Power</a:t>
            </a:r>
            <a:endParaRPr lang="en-US" dirty="0"/>
          </a:p>
        </p:txBody>
      </p:sp>
      <p:sp>
        <p:nvSpPr>
          <p:cNvPr id="3" name="Content Placeholder 2"/>
          <p:cNvSpPr>
            <a:spLocks noGrp="1"/>
          </p:cNvSpPr>
          <p:nvPr>
            <p:ph idx="1"/>
          </p:nvPr>
        </p:nvSpPr>
        <p:spPr/>
        <p:txBody>
          <a:bodyPr>
            <a:normAutofit/>
          </a:bodyPr>
          <a:lstStyle/>
          <a:p>
            <a:r>
              <a:rPr lang="en-US" dirty="0" smtClean="0"/>
              <a:t>Obedience: </a:t>
            </a:r>
          </a:p>
          <a:p>
            <a:pPr lvl="1"/>
            <a:r>
              <a:rPr lang="en-US" dirty="0" smtClean="0"/>
              <a:t>1</a:t>
            </a:r>
            <a:r>
              <a:rPr lang="en-US" baseline="30000" dirty="0" smtClean="0"/>
              <a:t>st</a:t>
            </a:r>
            <a:r>
              <a:rPr lang="en-US" dirty="0" smtClean="0"/>
              <a:t> Dimension</a:t>
            </a:r>
          </a:p>
          <a:p>
            <a:pPr lvl="1"/>
            <a:r>
              <a:rPr lang="en-US" dirty="0" smtClean="0"/>
              <a:t>Explicit and visible</a:t>
            </a:r>
          </a:p>
          <a:p>
            <a:pPr lvl="1"/>
            <a:r>
              <a:rPr lang="en-US" dirty="0" smtClean="0"/>
              <a:t>Action</a:t>
            </a:r>
          </a:p>
          <a:p>
            <a:r>
              <a:rPr lang="en-US" dirty="0" smtClean="0"/>
              <a:t>Duty</a:t>
            </a:r>
          </a:p>
          <a:p>
            <a:pPr lvl="1"/>
            <a:r>
              <a:rPr lang="en-US" dirty="0" smtClean="0"/>
              <a:t>2</a:t>
            </a:r>
            <a:r>
              <a:rPr lang="en-US" baseline="30000" dirty="0" smtClean="0"/>
              <a:t>nd</a:t>
            </a:r>
            <a:r>
              <a:rPr lang="en-US" dirty="0" smtClean="0"/>
              <a:t> Dimension</a:t>
            </a:r>
          </a:p>
          <a:p>
            <a:pPr lvl="1"/>
            <a:r>
              <a:rPr lang="en-US" dirty="0" smtClean="0"/>
              <a:t>Explicit, but hidden</a:t>
            </a:r>
          </a:p>
          <a:p>
            <a:pPr lvl="1"/>
            <a:r>
              <a:rPr lang="en-US" dirty="0" smtClean="0"/>
              <a:t>Action and belief</a:t>
            </a:r>
          </a:p>
          <a:p>
            <a:r>
              <a:rPr lang="en-US" dirty="0" smtClean="0"/>
              <a:t>Discipline</a:t>
            </a:r>
          </a:p>
          <a:p>
            <a:pPr lvl="1"/>
            <a:r>
              <a:rPr lang="en-US" dirty="0" smtClean="0"/>
              <a:t>3</a:t>
            </a:r>
            <a:r>
              <a:rPr lang="en-US" baseline="30000" dirty="0" smtClean="0"/>
              <a:t>rd</a:t>
            </a:r>
            <a:r>
              <a:rPr lang="en-US" dirty="0" smtClean="0"/>
              <a:t> Dimension</a:t>
            </a:r>
          </a:p>
          <a:p>
            <a:pPr lvl="1"/>
            <a:r>
              <a:rPr lang="en-US" dirty="0" smtClean="0"/>
              <a:t>Invisible</a:t>
            </a:r>
          </a:p>
          <a:p>
            <a:pPr lvl="1"/>
            <a:r>
              <a:rPr lang="en-US" dirty="0" smtClean="0"/>
              <a:t>Self motivated</a:t>
            </a:r>
            <a:endParaRPr lang="en-US" dirty="0"/>
          </a:p>
        </p:txBody>
      </p:sp>
    </p:spTree>
    <p:extLst>
      <p:ext uri="{BB962C8B-B14F-4D97-AF65-F5344CB8AC3E}">
        <p14:creationId xmlns:p14="http://schemas.microsoft.com/office/powerpoint/2010/main" val="3035980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Disicipline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 …a specific set or rules, methods, routines, drills, exercises and techniques of control that lead to the formation of individuals in specific social environments”</a:t>
            </a:r>
          </a:p>
          <a:p>
            <a:pPr lvl="1"/>
            <a:r>
              <a:rPr lang="en-US" i="1" dirty="0" smtClean="0"/>
              <a:t>Oxford Encyclopedia of the Modern World</a:t>
            </a:r>
          </a:p>
          <a:p>
            <a:r>
              <a:rPr lang="en-US" dirty="0" smtClean="0"/>
              <a:t>“the practice of training people to obey rules or a code of behavior…the training, indoctrination, and encouragement through reward and example of certain practices “</a:t>
            </a:r>
          </a:p>
          <a:p>
            <a:pPr lvl="1"/>
            <a:r>
              <a:rPr lang="en-US" i="1" dirty="0" smtClean="0"/>
              <a:t>Oxford Companion to Military History</a:t>
            </a:r>
          </a:p>
          <a:p>
            <a:r>
              <a:rPr lang="en-US" dirty="0" smtClean="0"/>
              <a:t>“A state of orderly conduct conforming to a certain standard”. </a:t>
            </a:r>
          </a:p>
          <a:p>
            <a:pPr lvl="1"/>
            <a:r>
              <a:rPr lang="en-US" i="1" dirty="0" smtClean="0"/>
              <a:t>The Oxford Dictionary of Sports Science &amp; Medicine</a:t>
            </a:r>
          </a:p>
          <a:p>
            <a:r>
              <a:rPr lang="en-US" dirty="0" smtClean="0"/>
              <a:t>“training that corrects, molds or perfects the mental faculties or moral character...control gained by enforcing obedience or order…. prescribed conduct or pattern of behavior”</a:t>
            </a:r>
          </a:p>
          <a:p>
            <a:pPr lvl="1"/>
            <a:r>
              <a:rPr lang="en-US" i="1" dirty="0" smtClean="0"/>
              <a:t>Merriam Webster</a:t>
            </a:r>
            <a:endParaRPr lang="en-US" i="1" dirty="0"/>
          </a:p>
        </p:txBody>
      </p:sp>
    </p:spTree>
    <p:extLst>
      <p:ext uri="{BB962C8B-B14F-4D97-AF65-F5344CB8AC3E}">
        <p14:creationId xmlns:p14="http://schemas.microsoft.com/office/powerpoint/2010/main" val="2371611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a:t>
            </a:r>
            <a:endParaRPr lang="en-US" dirty="0"/>
          </a:p>
        </p:txBody>
      </p:sp>
      <p:sp>
        <p:nvSpPr>
          <p:cNvPr id="3" name="Content Placeholder 2"/>
          <p:cNvSpPr>
            <a:spLocks noGrp="1"/>
          </p:cNvSpPr>
          <p:nvPr>
            <p:ph idx="1"/>
          </p:nvPr>
        </p:nvSpPr>
        <p:spPr/>
        <p:txBody>
          <a:bodyPr>
            <a:normAutofit/>
          </a:bodyPr>
          <a:lstStyle/>
          <a:p>
            <a:r>
              <a:rPr lang="en-US" dirty="0" smtClean="0"/>
              <a:t>The concept of discipline was introduced and Important for Max Weber,  Norbert Elias, and Michel Foucault. </a:t>
            </a:r>
          </a:p>
          <a:p>
            <a:r>
              <a:rPr lang="en-US" dirty="0" smtClean="0"/>
              <a:t>Each of these thinkers claimed that discipline is connected to the development of standards and rational structures that we either impose on ourselves or are forced to take over, and which apply in all areas of society and within our daily lives.</a:t>
            </a:r>
          </a:p>
          <a:p>
            <a:r>
              <a:rPr lang="en-US" dirty="0" smtClean="0"/>
              <a:t>More recently, Gerhard Oestreich’s study of neostoicism, Philip Gorsky work on the disciplinary revolution, and social psychological work by Roy Baumeister.</a:t>
            </a:r>
          </a:p>
          <a:p>
            <a:endParaRPr lang="en-US" dirty="0"/>
          </a:p>
        </p:txBody>
      </p:sp>
    </p:spTree>
    <p:extLst>
      <p:ext uri="{BB962C8B-B14F-4D97-AF65-F5344CB8AC3E}">
        <p14:creationId xmlns:p14="http://schemas.microsoft.com/office/powerpoint/2010/main" val="4294559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discipline?</a:t>
            </a:r>
            <a:endParaRPr lang="en-US" dirty="0"/>
          </a:p>
        </p:txBody>
      </p:sp>
      <p:sp>
        <p:nvSpPr>
          <p:cNvPr id="3" name="Content Placeholder 2"/>
          <p:cNvSpPr>
            <a:spLocks noGrp="1"/>
          </p:cNvSpPr>
          <p:nvPr>
            <p:ph idx="1"/>
          </p:nvPr>
        </p:nvSpPr>
        <p:spPr/>
        <p:txBody>
          <a:bodyPr/>
          <a:lstStyle/>
          <a:p>
            <a:r>
              <a:rPr lang="en-US" dirty="0" smtClean="0"/>
              <a:t>Largely been ignored or treated normatively</a:t>
            </a:r>
          </a:p>
          <a:p>
            <a:r>
              <a:rPr lang="en-US" dirty="0" smtClean="0"/>
              <a:t>In the last 2-3 decades, it has been replaced by exchange and utilitarian models.</a:t>
            </a:r>
          </a:p>
          <a:p>
            <a:r>
              <a:rPr lang="en-US" dirty="0" smtClean="0"/>
              <a:t>Yet, such perspectives fail to explain a great deal of human interaction.</a:t>
            </a:r>
          </a:p>
          <a:p>
            <a:r>
              <a:rPr lang="en-US" dirty="0" smtClean="0"/>
              <a:t>I want to argue that at the core of social order is a notion of discipline (but not alone).</a:t>
            </a:r>
            <a:endParaRPr lang="en-US" dirty="0"/>
          </a:p>
        </p:txBody>
      </p:sp>
    </p:spTree>
    <p:extLst>
      <p:ext uri="{BB962C8B-B14F-4D97-AF65-F5344CB8AC3E}">
        <p14:creationId xmlns:p14="http://schemas.microsoft.com/office/powerpoint/2010/main" val="15621965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530</TotalTime>
  <Words>900</Words>
  <Application>Microsoft Macintosh PowerPoint</Application>
  <PresentationFormat>On-screen Show (4:3)</PresentationFormat>
  <Paragraphs>136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Clarity</vt:lpstr>
      <vt:lpstr>   The Mystery of Discipline:  Some ideas for a Book</vt:lpstr>
      <vt:lpstr>On the way to discipline….</vt:lpstr>
      <vt:lpstr>Obedience, Duty, and Discipline</vt:lpstr>
      <vt:lpstr>Obedience, Duty, and Discipline</vt:lpstr>
      <vt:lpstr>Obedience, Duty, and Discipline</vt:lpstr>
      <vt:lpstr>Discipline as Power</vt:lpstr>
      <vt:lpstr>Disicipline</vt:lpstr>
      <vt:lpstr>Discipline</vt:lpstr>
      <vt:lpstr>Why study discipline?</vt:lpstr>
      <vt:lpstr>Mechanisms</vt:lpstr>
      <vt:lpstr>Normative Concerns</vt:lpstr>
      <vt:lpstr>Key Tasks</vt:lpstr>
      <vt:lpstr>Case 1: Aesthetic Discipline</vt:lpstr>
      <vt:lpstr>Case 2: Spiritual Discipline</vt:lpstr>
      <vt:lpstr>Case 3: Martial Discipline</vt:lpstr>
      <vt:lpstr>Case 4: Organizational Discipline</vt:lpstr>
      <vt:lpstr>Case 5: Industrial Discipline</vt:lpstr>
      <vt:lpstr>Case 6: Iterative Discipline</vt:lpstr>
      <vt:lpstr>Conclusion</vt:lpstr>
    </vt:vector>
  </TitlesOfParts>
  <Company>Princeton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Miguel Centeno</dc:creator>
  <cp:lastModifiedBy>Miguel Centeno</cp:lastModifiedBy>
  <cp:revision>29</cp:revision>
  <cp:lastPrinted>2012-12-10T01:21:32Z</cp:lastPrinted>
  <dcterms:created xsi:type="dcterms:W3CDTF">2012-12-05T15:33:55Z</dcterms:created>
  <dcterms:modified xsi:type="dcterms:W3CDTF">2012-12-10T01:47:02Z</dcterms:modified>
</cp:coreProperties>
</file>